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63" r:id="rId3"/>
    <p:sldId id="259" r:id="rId4"/>
    <p:sldId id="281" r:id="rId5"/>
    <p:sldId id="268" r:id="rId6"/>
    <p:sldId id="272" r:id="rId7"/>
    <p:sldId id="271" r:id="rId8"/>
    <p:sldId id="275" r:id="rId9"/>
    <p:sldId id="273" r:id="rId10"/>
    <p:sldId id="269" r:id="rId11"/>
    <p:sldId id="276" r:id="rId12"/>
    <p:sldId id="277" r:id="rId13"/>
    <p:sldId id="278" r:id="rId14"/>
    <p:sldId id="279" r:id="rId15"/>
    <p:sldId id="280" r:id="rId16"/>
    <p:sldId id="282" r:id="rId17"/>
    <p:sldId id="274" r:id="rId18"/>
    <p:sldId id="270" r:id="rId19"/>
    <p:sldId id="283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gOudkSbRaUe9Qr90RWGcZ0xycf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6122"/>
  </p:normalViewPr>
  <p:slideViewPr>
    <p:cSldViewPr snapToGrid="0">
      <p:cViewPr varScale="1">
        <p:scale>
          <a:sx n="74" d="100"/>
          <a:sy n="74" d="100"/>
        </p:scale>
        <p:origin x="101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3226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7319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5791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4849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1359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8392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6849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7044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5820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948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7438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3912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9253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6541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4512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9722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14" descr="Map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16780" y="292604"/>
            <a:ext cx="6006677" cy="5365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4" descr="Graphical user interface, logo, webs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7950"/>
          <a:stretch/>
        </p:blipFill>
        <p:spPr>
          <a:xfrm>
            <a:off x="235974" y="0"/>
            <a:ext cx="5250838" cy="2020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21" descr="A picture containing dark, nature, imag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-17649" t="6431" r="50000" b="-14332"/>
          <a:stretch/>
        </p:blipFill>
        <p:spPr>
          <a:xfrm>
            <a:off x="7263442" y="0"/>
            <a:ext cx="4928558" cy="623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21" descr="A picture containing dark, nature, imag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21616" t="18924"/>
          <a:stretch/>
        </p:blipFill>
        <p:spPr>
          <a:xfrm>
            <a:off x="0" y="0"/>
            <a:ext cx="5710687" cy="468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21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5577" y="1017918"/>
            <a:ext cx="4107576" cy="410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21" descr="Shape,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2523" y="1017918"/>
            <a:ext cx="4107576" cy="410757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21"/>
          <p:cNvSpPr>
            <a:spLocks noGrp="1"/>
          </p:cNvSpPr>
          <p:nvPr>
            <p:ph type="pic" idx="2"/>
          </p:nvPr>
        </p:nvSpPr>
        <p:spPr>
          <a:xfrm>
            <a:off x="1742985" y="1087377"/>
            <a:ext cx="3691657" cy="3691658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6" name="Google Shape;66;p21"/>
          <p:cNvSpPr>
            <a:spLocks noGrp="1"/>
          </p:cNvSpPr>
          <p:nvPr>
            <p:ph type="pic" idx="3"/>
          </p:nvPr>
        </p:nvSpPr>
        <p:spPr>
          <a:xfrm>
            <a:off x="6692313" y="1087377"/>
            <a:ext cx="3691657" cy="3691658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17" descr="Shape, circl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1093" y="1708685"/>
            <a:ext cx="2221289" cy="22212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7"/>
          <p:cNvSpPr txBox="1">
            <a:spLocks noGrp="1"/>
          </p:cNvSpPr>
          <p:nvPr>
            <p:ph type="body" idx="1"/>
          </p:nvPr>
        </p:nvSpPr>
        <p:spPr>
          <a:xfrm>
            <a:off x="3501725" y="1673435"/>
            <a:ext cx="7591425" cy="3484562"/>
          </a:xfrm>
          <a:prstGeom prst="rect">
            <a:avLst/>
          </a:prstGeom>
          <a:solidFill>
            <a:srgbClr val="9AD1C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570B4"/>
              </a:buClr>
              <a:buSzPts val="2200"/>
              <a:buFont typeface="Arial"/>
              <a:buChar char="•"/>
              <a:defRPr sz="2200" b="1" i="0" u="none" strike="noStrike" cap="none">
                <a:solidFill>
                  <a:srgbClr val="4570B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70B4"/>
              </a:buClr>
              <a:buSzPts val="2200"/>
              <a:buFont typeface="Arial"/>
              <a:buChar char="•"/>
              <a:defRPr sz="2200" b="1" i="0" u="none" strike="noStrike" cap="none">
                <a:solidFill>
                  <a:srgbClr val="4570B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70B4"/>
              </a:buClr>
              <a:buSzPts val="2200"/>
              <a:buFont typeface="Arial"/>
              <a:buChar char="•"/>
              <a:defRPr sz="2200" b="1" i="0" u="none" strike="noStrike" cap="none">
                <a:solidFill>
                  <a:srgbClr val="4570B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70B4"/>
              </a:buClr>
              <a:buSzPts val="2200"/>
              <a:buFont typeface="Arial"/>
              <a:buChar char="•"/>
              <a:defRPr sz="2200" b="1" i="0" u="none" strike="noStrike" cap="none">
                <a:solidFill>
                  <a:srgbClr val="4570B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70B4"/>
              </a:buClr>
              <a:buSzPts val="2200"/>
              <a:buFont typeface="Arial"/>
              <a:buChar char="•"/>
              <a:defRPr sz="2200" b="1" i="0" u="none" strike="noStrike" cap="none">
                <a:solidFill>
                  <a:srgbClr val="4570B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17"/>
          <p:cNvSpPr>
            <a:spLocks noGrp="1"/>
          </p:cNvSpPr>
          <p:nvPr>
            <p:ph type="pic" idx="2"/>
          </p:nvPr>
        </p:nvSpPr>
        <p:spPr>
          <a:xfrm>
            <a:off x="932593" y="1725403"/>
            <a:ext cx="2016951" cy="2018461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0129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E3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7;p13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51752" y="5745193"/>
            <a:ext cx="1597983" cy="74311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6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 txBox="1"/>
          <p:nvPr/>
        </p:nvSpPr>
        <p:spPr>
          <a:xfrm>
            <a:off x="561974" y="2127467"/>
            <a:ext cx="6210300" cy="216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 b="1" i="0" u="none" strike="noStrike" cap="none">
                <a:solidFill>
                  <a:srgbClr val="4570B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Future Challenges &amp;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 b="1">
                <a:solidFill>
                  <a:srgbClr val="4570B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Opportunities </a:t>
            </a:r>
            <a:r>
              <a:rPr lang="en-GB" sz="4500">
                <a:solidFill>
                  <a:srgbClr val="4570B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CRC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>
                <a:solidFill>
                  <a:srgbClr val="4570B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Screening in Europe</a:t>
            </a:r>
            <a:endParaRPr sz="4500">
              <a:solidFill>
                <a:srgbClr val="4570B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561974" y="4645157"/>
            <a:ext cx="62103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658AC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30 November 2022     9:00 – 12:30 CEST</a:t>
            </a:r>
            <a:endParaRPr sz="2400">
              <a:solidFill>
                <a:srgbClr val="658AC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561973" y="5688860"/>
            <a:ext cx="2750393" cy="605909"/>
          </a:xfrm>
          <a:prstGeom prst="roundRect">
            <a:avLst>
              <a:gd name="adj" fmla="val 50000"/>
            </a:avLst>
          </a:prstGeom>
          <a:solidFill>
            <a:srgbClr val="9AD1C3"/>
          </a:solidFill>
          <a:ln>
            <a:noFill/>
          </a:ln>
        </p:spPr>
        <p:txBody>
          <a:bodyPr spcFirstLastPara="1" wrap="square" lIns="90000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4570B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virtual event</a:t>
            </a:r>
            <a:endParaRPr sz="2200">
              <a:solidFill>
                <a:srgbClr val="4570B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8" name="Google Shape;98;p1" descr="Logo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5129" y="4736074"/>
            <a:ext cx="291416" cy="291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6FB12DC9-45F7-7648-0B81-490EE9577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9231"/>
            <a:ext cx="9558229" cy="5978769"/>
          </a:xfrm>
          <a:prstGeom prst="rect">
            <a:avLst/>
          </a:prstGeom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303EE536-2A0E-6C00-2C50-2959828A3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902" y="38200"/>
            <a:ext cx="4325915" cy="168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60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7EBEF67C-25F3-C7B8-FD5C-A9D5B93704A2}"/>
              </a:ext>
            </a:extLst>
          </p:cNvPr>
          <p:cNvSpPr/>
          <p:nvPr/>
        </p:nvSpPr>
        <p:spPr>
          <a:xfrm>
            <a:off x="725214" y="4235669"/>
            <a:ext cx="2764220" cy="2249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49D151E-3ABE-484C-4FF0-F6E051DDF232}"/>
              </a:ext>
            </a:extLst>
          </p:cNvPr>
          <p:cNvSpPr/>
          <p:nvPr/>
        </p:nvSpPr>
        <p:spPr>
          <a:xfrm>
            <a:off x="935421" y="4235669"/>
            <a:ext cx="2869324" cy="2372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A2A4BA8D-D03B-518E-B5CB-5931F2EEC96B}"/>
              </a:ext>
            </a:extLst>
          </p:cNvPr>
          <p:cNvSpPr/>
          <p:nvPr/>
        </p:nvSpPr>
        <p:spPr>
          <a:xfrm>
            <a:off x="509752" y="1739463"/>
            <a:ext cx="2869324" cy="2372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8DFCFC7F-609E-105B-04F6-554226A98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05" y="1693469"/>
            <a:ext cx="3441700" cy="3149600"/>
          </a:xfrm>
          <a:prstGeom prst="rect">
            <a:avLst/>
          </a:prstGeom>
        </p:spPr>
      </p:pic>
      <p:pic>
        <p:nvPicPr>
          <p:cNvPr id="6" name="Main graphic">
            <a:extLst>
              <a:ext uri="{FF2B5EF4-FFF2-40B4-BE49-F238E27FC236}">
                <a16:creationId xmlns:a16="http://schemas.microsoft.com/office/drawing/2014/main" id="{11C02919-E817-2132-43A7-C3D2B396D84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166313" y="373117"/>
            <a:ext cx="4826713" cy="5743477"/>
          </a:xfrm>
          <a:prstGeom prst="rect">
            <a:avLst/>
          </a:prstGeom>
          <a:ln>
            <a:noFill/>
          </a:ln>
        </p:spPr>
      </p:pic>
      <p:sp>
        <p:nvSpPr>
          <p:cNvPr id="7" name="TextShape 2">
            <a:extLst>
              <a:ext uri="{FF2B5EF4-FFF2-40B4-BE49-F238E27FC236}">
                <a16:creationId xmlns:a16="http://schemas.microsoft.com/office/drawing/2014/main" id="{EF92223B-FEFC-22BD-6A56-87DF8471D60F}"/>
              </a:ext>
            </a:extLst>
          </p:cNvPr>
          <p:cNvSpPr txBox="1"/>
          <p:nvPr/>
        </p:nvSpPr>
        <p:spPr>
          <a:xfrm>
            <a:off x="276305" y="6306447"/>
            <a:ext cx="8640000" cy="451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800" b="1" strike="noStrike" spc="-1" dirty="0">
                <a:solidFill>
                  <a:srgbClr val="0054A6"/>
                </a:solidFill>
                <a:latin typeface="Arial"/>
              </a:rPr>
              <a:t>CA A Cancer J Clinicians, Volume: 68, Issue: 4, Pages: 250-281, First published: 30 May 2018, DOI: (10.3322/caac.21457) </a:t>
            </a:r>
            <a:endParaRPr lang="en-US" sz="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6827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7EBEF67C-25F3-C7B8-FD5C-A9D5B93704A2}"/>
              </a:ext>
            </a:extLst>
          </p:cNvPr>
          <p:cNvSpPr/>
          <p:nvPr/>
        </p:nvSpPr>
        <p:spPr>
          <a:xfrm>
            <a:off x="725214" y="4235669"/>
            <a:ext cx="2764220" cy="2249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49D151E-3ABE-484C-4FF0-F6E051DDF232}"/>
              </a:ext>
            </a:extLst>
          </p:cNvPr>
          <p:cNvSpPr/>
          <p:nvPr/>
        </p:nvSpPr>
        <p:spPr>
          <a:xfrm>
            <a:off x="935421" y="4235669"/>
            <a:ext cx="2869324" cy="2372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A2A4BA8D-D03B-518E-B5CB-5931F2EEC96B}"/>
              </a:ext>
            </a:extLst>
          </p:cNvPr>
          <p:cNvSpPr/>
          <p:nvPr/>
        </p:nvSpPr>
        <p:spPr>
          <a:xfrm>
            <a:off x="509752" y="1739463"/>
            <a:ext cx="2869324" cy="2372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8DFCFC7F-609E-105B-04F6-554226A98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05" y="1693469"/>
            <a:ext cx="3441700" cy="3149600"/>
          </a:xfrm>
          <a:prstGeom prst="rect">
            <a:avLst/>
          </a:prstGeom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0F4BC8BF-74AD-839E-AFE4-7AF5CD217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46" y="30308"/>
            <a:ext cx="5988326" cy="184355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A66C44B-CC3A-523F-E7AB-038821187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46" y="1997357"/>
            <a:ext cx="7206718" cy="478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88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7EBEF67C-25F3-C7B8-FD5C-A9D5B93704A2}"/>
              </a:ext>
            </a:extLst>
          </p:cNvPr>
          <p:cNvSpPr/>
          <p:nvPr/>
        </p:nvSpPr>
        <p:spPr>
          <a:xfrm>
            <a:off x="725214" y="4235669"/>
            <a:ext cx="2764220" cy="2249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49D151E-3ABE-484C-4FF0-F6E051DDF232}"/>
              </a:ext>
            </a:extLst>
          </p:cNvPr>
          <p:cNvSpPr/>
          <p:nvPr/>
        </p:nvSpPr>
        <p:spPr>
          <a:xfrm>
            <a:off x="935421" y="4235669"/>
            <a:ext cx="2869324" cy="2372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A2A4BA8D-D03B-518E-B5CB-5931F2EEC96B}"/>
              </a:ext>
            </a:extLst>
          </p:cNvPr>
          <p:cNvSpPr/>
          <p:nvPr/>
        </p:nvSpPr>
        <p:spPr>
          <a:xfrm>
            <a:off x="509752" y="1739463"/>
            <a:ext cx="2869324" cy="2372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8DFCFC7F-609E-105B-04F6-554226A98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05" y="1693469"/>
            <a:ext cx="3441700" cy="31496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3DBD90A-4FF4-8F85-70BD-9C5A125BA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0" y="224493"/>
            <a:ext cx="7146549" cy="606735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F792B4A-A6AF-2E54-4F35-1538169F7B67}"/>
              </a:ext>
            </a:extLst>
          </p:cNvPr>
          <p:cNvSpPr txBox="1"/>
          <p:nvPr/>
        </p:nvSpPr>
        <p:spPr>
          <a:xfrm>
            <a:off x="-2058" y="6424098"/>
            <a:ext cx="60980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Vuik</a:t>
            </a:r>
            <a:r>
              <a:rPr lang="it-IT" dirty="0"/>
              <a:t> FER, </a:t>
            </a:r>
            <a:r>
              <a:rPr lang="it-IT" dirty="0" err="1"/>
              <a:t>Nieuwenburg</a:t>
            </a:r>
            <a:r>
              <a:rPr lang="it-IT" dirty="0"/>
              <a:t> SAV, </a:t>
            </a:r>
            <a:r>
              <a:rPr lang="it-IT" dirty="0" err="1"/>
              <a:t>Bardou</a:t>
            </a:r>
            <a:r>
              <a:rPr lang="it-IT" dirty="0"/>
              <a:t> M, et al. Gut 2019;68:1820–1826.</a:t>
            </a:r>
          </a:p>
        </p:txBody>
      </p:sp>
    </p:spTree>
    <p:extLst>
      <p:ext uri="{BB962C8B-B14F-4D97-AF65-F5344CB8AC3E}">
        <p14:creationId xmlns:p14="http://schemas.microsoft.com/office/powerpoint/2010/main" val="1852711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7EBEF67C-25F3-C7B8-FD5C-A9D5B93704A2}"/>
              </a:ext>
            </a:extLst>
          </p:cNvPr>
          <p:cNvSpPr/>
          <p:nvPr/>
        </p:nvSpPr>
        <p:spPr>
          <a:xfrm>
            <a:off x="725214" y="4235669"/>
            <a:ext cx="2764220" cy="2249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49D151E-3ABE-484C-4FF0-F6E051DDF232}"/>
              </a:ext>
            </a:extLst>
          </p:cNvPr>
          <p:cNvSpPr/>
          <p:nvPr/>
        </p:nvSpPr>
        <p:spPr>
          <a:xfrm>
            <a:off x="935421" y="4235669"/>
            <a:ext cx="2869324" cy="2372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A2A4BA8D-D03B-518E-B5CB-5931F2EEC96B}"/>
              </a:ext>
            </a:extLst>
          </p:cNvPr>
          <p:cNvSpPr/>
          <p:nvPr/>
        </p:nvSpPr>
        <p:spPr>
          <a:xfrm>
            <a:off x="509752" y="2632840"/>
            <a:ext cx="2869324" cy="2372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8DFCFC7F-609E-105B-04F6-554226A98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05" y="2586846"/>
            <a:ext cx="3441700" cy="31496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FE1A919-85F5-17C1-EC74-D4D97BE7B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52" y="1009717"/>
            <a:ext cx="4800290" cy="250599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2498BFB-B943-326E-BB5F-934903CBC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889" y="1009718"/>
            <a:ext cx="4476611" cy="250599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04B9304-63A1-996D-3A9E-61CA0F5EF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52" y="3679248"/>
            <a:ext cx="4800290" cy="231197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A11C4EA-D08A-0850-C8A9-E9446A33BF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3579" y="3679248"/>
            <a:ext cx="4800291" cy="231197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6B59955-ACD4-26F0-7217-07B1852FB24A}"/>
              </a:ext>
            </a:extLst>
          </p:cNvPr>
          <p:cNvSpPr txBox="1"/>
          <p:nvPr/>
        </p:nvSpPr>
        <p:spPr>
          <a:xfrm>
            <a:off x="9852947" y="1390393"/>
            <a:ext cx="21145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b="1" dirty="0">
                <a:solidFill>
                  <a:srgbClr val="002060"/>
                </a:solidFill>
                <a:latin typeface="Century Gothic"/>
              </a:rPr>
              <a:t>NETHERLANDS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5407610-D5FD-781D-2D8B-764AEA04EB67}"/>
              </a:ext>
            </a:extLst>
          </p:cNvPr>
          <p:cNvSpPr txBox="1"/>
          <p:nvPr/>
        </p:nvSpPr>
        <p:spPr>
          <a:xfrm>
            <a:off x="10054253" y="3946202"/>
            <a:ext cx="186144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b="1" dirty="0">
                <a:solidFill>
                  <a:srgbClr val="002060"/>
                </a:solidFill>
                <a:latin typeface="Century Gothic"/>
              </a:rPr>
              <a:t>ITALY</a:t>
            </a:r>
          </a:p>
        </p:txBody>
      </p:sp>
    </p:spTree>
    <p:extLst>
      <p:ext uri="{BB962C8B-B14F-4D97-AF65-F5344CB8AC3E}">
        <p14:creationId xmlns:p14="http://schemas.microsoft.com/office/powerpoint/2010/main" val="1567874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7EBEF67C-25F3-C7B8-FD5C-A9D5B93704A2}"/>
              </a:ext>
            </a:extLst>
          </p:cNvPr>
          <p:cNvSpPr/>
          <p:nvPr/>
        </p:nvSpPr>
        <p:spPr>
          <a:xfrm>
            <a:off x="725214" y="4235669"/>
            <a:ext cx="2764220" cy="2249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49D151E-3ABE-484C-4FF0-F6E051DDF232}"/>
              </a:ext>
            </a:extLst>
          </p:cNvPr>
          <p:cNvSpPr/>
          <p:nvPr/>
        </p:nvSpPr>
        <p:spPr>
          <a:xfrm>
            <a:off x="935421" y="4235669"/>
            <a:ext cx="2869324" cy="2372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A2A4BA8D-D03B-518E-B5CB-5931F2EEC96B}"/>
              </a:ext>
            </a:extLst>
          </p:cNvPr>
          <p:cNvSpPr/>
          <p:nvPr/>
        </p:nvSpPr>
        <p:spPr>
          <a:xfrm>
            <a:off x="509752" y="1739463"/>
            <a:ext cx="2869324" cy="2372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8DFCFC7F-609E-105B-04F6-554226A98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05" y="1693469"/>
            <a:ext cx="3441700" cy="31496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93C170F-7031-0473-AE53-E7E7B5B7C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04" y="228596"/>
            <a:ext cx="9587299" cy="63797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4A23BA0-A69D-0DC2-3470-F7FB790A2F42}"/>
              </a:ext>
            </a:extLst>
          </p:cNvPr>
          <p:cNvSpPr txBox="1"/>
          <p:nvPr/>
        </p:nvSpPr>
        <p:spPr>
          <a:xfrm>
            <a:off x="10054252" y="3681286"/>
            <a:ext cx="213774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b="1" dirty="0">
                <a:solidFill>
                  <a:srgbClr val="002060"/>
                </a:solidFill>
                <a:latin typeface="Century Gothic"/>
              </a:rPr>
              <a:t>MILAN (ITALY)</a:t>
            </a:r>
          </a:p>
        </p:txBody>
      </p:sp>
    </p:spTree>
    <p:extLst>
      <p:ext uri="{BB962C8B-B14F-4D97-AF65-F5344CB8AC3E}">
        <p14:creationId xmlns:p14="http://schemas.microsoft.com/office/powerpoint/2010/main" val="1959954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7EBEF67C-25F3-C7B8-FD5C-A9D5B93704A2}"/>
              </a:ext>
            </a:extLst>
          </p:cNvPr>
          <p:cNvSpPr/>
          <p:nvPr/>
        </p:nvSpPr>
        <p:spPr>
          <a:xfrm>
            <a:off x="725214" y="4235669"/>
            <a:ext cx="2764220" cy="2249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49D151E-3ABE-484C-4FF0-F6E051DDF232}"/>
              </a:ext>
            </a:extLst>
          </p:cNvPr>
          <p:cNvSpPr/>
          <p:nvPr/>
        </p:nvSpPr>
        <p:spPr>
          <a:xfrm>
            <a:off x="935421" y="4235669"/>
            <a:ext cx="2869324" cy="2372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A2A4BA8D-D03B-518E-B5CB-5931F2EEC96B}"/>
              </a:ext>
            </a:extLst>
          </p:cNvPr>
          <p:cNvSpPr/>
          <p:nvPr/>
        </p:nvSpPr>
        <p:spPr>
          <a:xfrm>
            <a:off x="509752" y="1739463"/>
            <a:ext cx="2869324" cy="2372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8DFCFC7F-609E-105B-04F6-554226A98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05" y="1693469"/>
            <a:ext cx="3441700" cy="31496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3F78D84-B9CD-ABB8-6623-917C48E0C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3718" y="0"/>
            <a:ext cx="7772400" cy="681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71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7EBEF67C-25F3-C7B8-FD5C-A9D5B93704A2}"/>
              </a:ext>
            </a:extLst>
          </p:cNvPr>
          <p:cNvSpPr/>
          <p:nvPr/>
        </p:nvSpPr>
        <p:spPr>
          <a:xfrm>
            <a:off x="725214" y="4235669"/>
            <a:ext cx="2764220" cy="2249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49D151E-3ABE-484C-4FF0-F6E051DDF232}"/>
              </a:ext>
            </a:extLst>
          </p:cNvPr>
          <p:cNvSpPr/>
          <p:nvPr/>
        </p:nvSpPr>
        <p:spPr>
          <a:xfrm>
            <a:off x="935421" y="4235669"/>
            <a:ext cx="2869324" cy="2372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A2A4BA8D-D03B-518E-B5CB-5931F2EEC96B}"/>
              </a:ext>
            </a:extLst>
          </p:cNvPr>
          <p:cNvSpPr/>
          <p:nvPr/>
        </p:nvSpPr>
        <p:spPr>
          <a:xfrm>
            <a:off x="509752" y="1739463"/>
            <a:ext cx="2869324" cy="2372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8DFCFC7F-609E-105B-04F6-554226A98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05" y="1693469"/>
            <a:ext cx="3441700" cy="3149600"/>
          </a:xfrm>
          <a:prstGeom prst="rect">
            <a:avLst/>
          </a:prstGeom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AEEF7281-6DD2-B760-E81B-59B9C3ED9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10" y="28744"/>
            <a:ext cx="4473146" cy="2935319"/>
          </a:xfrm>
          <a:prstGeom prst="rect">
            <a:avLst/>
          </a:prstGeom>
        </p:spPr>
      </p:pic>
      <p:pic>
        <p:nvPicPr>
          <p:cNvPr id="5" name="Immagine 4" descr="Immagine che contiene testo, screenshot, macchina, elettronico&#10;&#10;Descrizione generata automaticamente">
            <a:extLst>
              <a:ext uri="{FF2B5EF4-FFF2-40B4-BE49-F238E27FC236}">
                <a16:creationId xmlns:a16="http://schemas.microsoft.com/office/drawing/2014/main" id="{64077C58-0156-9320-BDD8-8F2FD39D1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05" y="2977733"/>
            <a:ext cx="4206647" cy="3854168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6D5B8EF7-895C-7D13-E5C8-B4100A1682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8929" y="1596094"/>
            <a:ext cx="5996766" cy="334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17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26B7092B-1035-C585-E897-B51A0E0347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846"/>
          <a:stretch/>
        </p:blipFill>
        <p:spPr>
          <a:xfrm>
            <a:off x="94594" y="149419"/>
            <a:ext cx="4917659" cy="1721422"/>
          </a:xfrm>
          <a:prstGeom prst="rect">
            <a:avLst/>
          </a:prstGeom>
        </p:spPr>
      </p:pic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35896EA6-E954-18B7-D3CA-58201BF11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188" y="1298905"/>
            <a:ext cx="4704008" cy="5309474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7EBEF67C-25F3-C7B8-FD5C-A9D5B93704A2}"/>
              </a:ext>
            </a:extLst>
          </p:cNvPr>
          <p:cNvSpPr/>
          <p:nvPr/>
        </p:nvSpPr>
        <p:spPr>
          <a:xfrm>
            <a:off x="725214" y="4235669"/>
            <a:ext cx="2764220" cy="2249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49D151E-3ABE-484C-4FF0-F6E051DDF232}"/>
              </a:ext>
            </a:extLst>
          </p:cNvPr>
          <p:cNvSpPr/>
          <p:nvPr/>
        </p:nvSpPr>
        <p:spPr>
          <a:xfrm>
            <a:off x="935421" y="4235669"/>
            <a:ext cx="2869324" cy="2372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8DFCFC7F-609E-105B-04F6-554226A98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817" y="1886085"/>
            <a:ext cx="3441700" cy="3149600"/>
          </a:xfrm>
          <a:prstGeom prst="rect">
            <a:avLst/>
          </a:prstGeom>
        </p:spPr>
      </p:pic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F06F207A-C5C5-769F-6DDB-62D0A13DCF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3" t="94704" r="46378" b="-21844"/>
          <a:stretch/>
        </p:blipFill>
        <p:spPr>
          <a:xfrm>
            <a:off x="94594" y="1861371"/>
            <a:ext cx="4917659" cy="2017986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A2A4BA8D-D03B-518E-B5CB-5931F2EEC96B}"/>
              </a:ext>
            </a:extLst>
          </p:cNvPr>
          <p:cNvSpPr/>
          <p:nvPr/>
        </p:nvSpPr>
        <p:spPr>
          <a:xfrm>
            <a:off x="509752" y="1739463"/>
            <a:ext cx="2869324" cy="2372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9D295A17-7FD3-3CB7-94C1-CA436B8B87C6}"/>
              </a:ext>
            </a:extLst>
          </p:cNvPr>
          <p:cNvCxnSpPr>
            <a:cxnSpLocks/>
          </p:cNvCxnSpPr>
          <p:nvPr/>
        </p:nvCxnSpPr>
        <p:spPr>
          <a:xfrm>
            <a:off x="5275385" y="2754289"/>
            <a:ext cx="3505200" cy="0"/>
          </a:xfrm>
          <a:prstGeom prst="lin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23DB1AE2-EDE9-3CFC-697C-B4BC39FFA18B}"/>
              </a:ext>
            </a:extLst>
          </p:cNvPr>
          <p:cNvCxnSpPr>
            <a:cxnSpLocks/>
          </p:cNvCxnSpPr>
          <p:nvPr/>
        </p:nvCxnSpPr>
        <p:spPr>
          <a:xfrm>
            <a:off x="5275385" y="3623380"/>
            <a:ext cx="3843901" cy="0"/>
          </a:xfrm>
          <a:prstGeom prst="lin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153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7EBEF67C-25F3-C7B8-FD5C-A9D5B93704A2}"/>
              </a:ext>
            </a:extLst>
          </p:cNvPr>
          <p:cNvSpPr/>
          <p:nvPr/>
        </p:nvSpPr>
        <p:spPr>
          <a:xfrm>
            <a:off x="725214" y="4235669"/>
            <a:ext cx="2764220" cy="2249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49D151E-3ABE-484C-4FF0-F6E051DDF232}"/>
              </a:ext>
            </a:extLst>
          </p:cNvPr>
          <p:cNvSpPr/>
          <p:nvPr/>
        </p:nvSpPr>
        <p:spPr>
          <a:xfrm>
            <a:off x="935421" y="4235669"/>
            <a:ext cx="2869324" cy="2372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A2A4BA8D-D03B-518E-B5CB-5931F2EEC96B}"/>
              </a:ext>
            </a:extLst>
          </p:cNvPr>
          <p:cNvSpPr/>
          <p:nvPr/>
        </p:nvSpPr>
        <p:spPr>
          <a:xfrm>
            <a:off x="509752" y="1739463"/>
            <a:ext cx="2869324" cy="2372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8DFCFC7F-609E-105B-04F6-554226A98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05" y="1693469"/>
            <a:ext cx="3441700" cy="31496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741B124-0030-81B5-DC96-818B11F9F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82" y="674156"/>
            <a:ext cx="6661764" cy="5414076"/>
          </a:xfrm>
          <a:prstGeom prst="rect">
            <a:avLst/>
          </a:prstGeom>
        </p:spPr>
      </p:pic>
      <p:pic>
        <p:nvPicPr>
          <p:cNvPr id="4" name="Google Shape;211;p12" descr="Logo&#10;&#10;Description automatically generated with medium confidence">
            <a:extLst>
              <a:ext uri="{FF2B5EF4-FFF2-40B4-BE49-F238E27FC236}">
                <a16:creationId xmlns:a16="http://schemas.microsoft.com/office/drawing/2014/main" id="{9E05A979-8D0E-0FAC-F6CF-C2E16D5B26E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78761" y="1157194"/>
            <a:ext cx="506970" cy="5069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3;p12">
            <a:extLst>
              <a:ext uri="{FF2B5EF4-FFF2-40B4-BE49-F238E27FC236}">
                <a16:creationId xmlns:a16="http://schemas.microsoft.com/office/drawing/2014/main" id="{CA456330-14BC-1344-3DA3-028C94F14BA3}"/>
              </a:ext>
            </a:extLst>
          </p:cNvPr>
          <p:cNvSpPr txBox="1"/>
          <p:nvPr/>
        </p:nvSpPr>
        <p:spPr>
          <a:xfrm>
            <a:off x="6906449" y="1822825"/>
            <a:ext cx="187324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 b="1" dirty="0">
                <a:solidFill>
                  <a:srgbClr val="4570B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Thank you</a:t>
            </a:r>
            <a:endParaRPr sz="4500" dirty="0">
              <a:solidFill>
                <a:srgbClr val="4570B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214;p12">
            <a:extLst>
              <a:ext uri="{FF2B5EF4-FFF2-40B4-BE49-F238E27FC236}">
                <a16:creationId xmlns:a16="http://schemas.microsoft.com/office/drawing/2014/main" id="{2E88BCE7-D6D6-6002-AC75-24501E6CC887}"/>
              </a:ext>
            </a:extLst>
          </p:cNvPr>
          <p:cNvSpPr txBox="1"/>
          <p:nvPr/>
        </p:nvSpPr>
        <p:spPr>
          <a:xfrm>
            <a:off x="6904887" y="3458814"/>
            <a:ext cx="5312561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Giulia Martina </a:t>
            </a:r>
            <a:r>
              <a:rPr lang="en-GB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Cavestro</a:t>
            </a:r>
            <a:r>
              <a:rPr lang="en-GB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 M.D. Ph.D.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Gastroenterology and Gastrointestinal Endoscopy Unit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Vita-Salute San Raffaele University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San Raffaele Scientific Institute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Milan, Italy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cavestro.giuliamartina@hsr.it</a:t>
            </a:r>
            <a:endParaRPr lang="en-GB" sz="18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97E547-4985-BFA8-6191-C4D2EFA7D2E2}"/>
              </a:ext>
            </a:extLst>
          </p:cNvPr>
          <p:cNvSpPr txBox="1"/>
          <p:nvPr/>
        </p:nvSpPr>
        <p:spPr>
          <a:xfrm>
            <a:off x="125893" y="6194417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Lancet </a:t>
            </a:r>
            <a:r>
              <a:rPr lang="it-IT" dirty="0" err="1"/>
              <a:t>Oncol</a:t>
            </a:r>
            <a:r>
              <a:rPr lang="it-IT" dirty="0"/>
              <a:t> 2022 Mar;23(3):e116-e128.</a:t>
            </a:r>
          </a:p>
        </p:txBody>
      </p:sp>
    </p:spTree>
    <p:extLst>
      <p:ext uri="{BB962C8B-B14F-4D97-AF65-F5344CB8AC3E}">
        <p14:creationId xmlns:p14="http://schemas.microsoft.com/office/powerpoint/2010/main" val="719280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"/>
          <p:cNvSpPr txBox="1"/>
          <p:nvPr/>
        </p:nvSpPr>
        <p:spPr>
          <a:xfrm>
            <a:off x="1654281" y="5066705"/>
            <a:ext cx="36576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dirty="0">
                <a:solidFill>
                  <a:srgbClr val="658AC2"/>
                </a:solidFill>
                <a:latin typeface="Century Gothic"/>
              </a:rPr>
              <a:t>Elena M. Stoffel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dirty="0">
                <a:solidFill>
                  <a:srgbClr val="658AC2"/>
                </a:solidFill>
                <a:latin typeface="Century Gothic"/>
              </a:rPr>
              <a:t>MD, MPH</a:t>
            </a:r>
          </a:p>
          <a:p>
            <a:pPr algn="ctr"/>
            <a:r>
              <a:rPr lang="it-IT" sz="1800" b="1" dirty="0" err="1">
                <a:solidFill>
                  <a:srgbClr val="4270C1"/>
                </a:solidFill>
                <a:effectLst/>
                <a:latin typeface="CenturyGothic"/>
              </a:rPr>
              <a:t>eoCRC</a:t>
            </a:r>
            <a:r>
              <a:rPr lang="it-IT" sz="1800" b="1" dirty="0">
                <a:solidFill>
                  <a:srgbClr val="4270C1"/>
                </a:solidFill>
                <a:effectLst/>
                <a:latin typeface="CenturyGothic"/>
              </a:rPr>
              <a:t> Screening: </a:t>
            </a:r>
            <a:r>
              <a:rPr lang="it-IT" sz="1800" b="1" dirty="0" err="1">
                <a:solidFill>
                  <a:srgbClr val="4270C1"/>
                </a:solidFill>
                <a:effectLst/>
                <a:latin typeface="CenturyGothic"/>
              </a:rPr>
              <a:t>should</a:t>
            </a:r>
            <a:r>
              <a:rPr lang="it-IT" sz="1800" b="1" dirty="0">
                <a:solidFill>
                  <a:srgbClr val="4270C1"/>
                </a:solidFill>
                <a:effectLst/>
                <a:latin typeface="CenturyGothic"/>
              </a:rPr>
              <a:t> CRC </a:t>
            </a:r>
            <a:r>
              <a:rPr lang="it-IT" sz="1800" b="1" dirty="0" err="1">
                <a:solidFill>
                  <a:srgbClr val="4270C1"/>
                </a:solidFill>
                <a:effectLst/>
                <a:latin typeface="CenturyGothic"/>
              </a:rPr>
              <a:t>population</a:t>
            </a:r>
            <a:r>
              <a:rPr lang="it-IT" sz="1800" b="1" dirty="0">
                <a:solidFill>
                  <a:srgbClr val="4270C1"/>
                </a:solidFill>
                <a:effectLst/>
                <a:latin typeface="CenturyGothic"/>
              </a:rPr>
              <a:t> screening </a:t>
            </a:r>
            <a:r>
              <a:rPr lang="it-IT" sz="1800" b="1" dirty="0" err="1">
                <a:solidFill>
                  <a:srgbClr val="4270C1"/>
                </a:solidFill>
                <a:effectLst/>
                <a:latin typeface="CenturyGothic"/>
              </a:rPr>
              <a:t>begin</a:t>
            </a:r>
            <a:r>
              <a:rPr lang="it-IT" sz="1800" b="1" dirty="0">
                <a:solidFill>
                  <a:srgbClr val="4270C1"/>
                </a:solidFill>
                <a:effectLst/>
                <a:latin typeface="CenturyGothic"/>
              </a:rPr>
              <a:t> </a:t>
            </a:r>
            <a:r>
              <a:rPr lang="it-IT" sz="1800" b="1" dirty="0" err="1">
                <a:solidFill>
                  <a:srgbClr val="4270C1"/>
                </a:solidFill>
                <a:effectLst/>
                <a:latin typeface="CenturyGothic"/>
              </a:rPr>
              <a:t>before</a:t>
            </a:r>
            <a:r>
              <a:rPr lang="it-IT" sz="1800" b="1" dirty="0">
                <a:solidFill>
                  <a:srgbClr val="4270C1"/>
                </a:solidFill>
                <a:effectLst/>
                <a:latin typeface="CenturyGothic"/>
              </a:rPr>
              <a:t> the age of 50?  PROS</a:t>
            </a:r>
            <a:endParaRPr lang="it-IT" sz="32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658AC2"/>
              </a:solidFill>
              <a:latin typeface="Century Gothic"/>
              <a:sym typeface="Century Gothic"/>
            </a:endParaRPr>
          </a:p>
        </p:txBody>
      </p:sp>
      <p:sp>
        <p:nvSpPr>
          <p:cNvPr id="165" name="Google Shape;165;p8"/>
          <p:cNvSpPr txBox="1"/>
          <p:nvPr/>
        </p:nvSpPr>
        <p:spPr>
          <a:xfrm>
            <a:off x="6488913" y="5066705"/>
            <a:ext cx="3731393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dirty="0">
                <a:solidFill>
                  <a:srgbClr val="658AC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Giulia Martina Cavestro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>
                <a:solidFill>
                  <a:srgbClr val="658AC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MD PhD</a:t>
            </a:r>
          </a:p>
          <a:p>
            <a:pPr algn="ctr"/>
            <a:r>
              <a:rPr lang="it-IT" sz="1800" b="1" dirty="0" err="1">
                <a:solidFill>
                  <a:srgbClr val="4270C1"/>
                </a:solidFill>
                <a:effectLst/>
                <a:latin typeface="CenturyGothic"/>
              </a:rPr>
              <a:t>eoCRC</a:t>
            </a:r>
            <a:r>
              <a:rPr lang="it-IT" sz="1800" b="1" dirty="0">
                <a:solidFill>
                  <a:srgbClr val="4270C1"/>
                </a:solidFill>
                <a:effectLst/>
                <a:latin typeface="CenturyGothic"/>
              </a:rPr>
              <a:t> Screening: </a:t>
            </a:r>
            <a:r>
              <a:rPr lang="it-IT" sz="1800" b="1" dirty="0" err="1">
                <a:solidFill>
                  <a:srgbClr val="4270C1"/>
                </a:solidFill>
                <a:effectLst/>
                <a:latin typeface="CenturyGothic"/>
              </a:rPr>
              <a:t>should</a:t>
            </a:r>
            <a:r>
              <a:rPr lang="it-IT" sz="1800" b="1" dirty="0">
                <a:solidFill>
                  <a:srgbClr val="4270C1"/>
                </a:solidFill>
                <a:effectLst/>
                <a:latin typeface="CenturyGothic"/>
              </a:rPr>
              <a:t> CRC </a:t>
            </a:r>
            <a:r>
              <a:rPr lang="it-IT" sz="1800" b="1" dirty="0" err="1">
                <a:solidFill>
                  <a:srgbClr val="4270C1"/>
                </a:solidFill>
                <a:effectLst/>
                <a:latin typeface="CenturyGothic"/>
              </a:rPr>
              <a:t>population</a:t>
            </a:r>
            <a:r>
              <a:rPr lang="it-IT" sz="1800" b="1" dirty="0">
                <a:solidFill>
                  <a:srgbClr val="4270C1"/>
                </a:solidFill>
                <a:effectLst/>
                <a:latin typeface="CenturyGothic"/>
              </a:rPr>
              <a:t> screening </a:t>
            </a:r>
            <a:r>
              <a:rPr lang="it-IT" sz="1800" b="1" dirty="0" err="1">
                <a:solidFill>
                  <a:srgbClr val="4270C1"/>
                </a:solidFill>
                <a:effectLst/>
                <a:latin typeface="CenturyGothic"/>
              </a:rPr>
              <a:t>begin</a:t>
            </a:r>
            <a:r>
              <a:rPr lang="it-IT" sz="1800" b="1" dirty="0">
                <a:solidFill>
                  <a:srgbClr val="4270C1"/>
                </a:solidFill>
                <a:effectLst/>
                <a:latin typeface="CenturyGothic"/>
              </a:rPr>
              <a:t> </a:t>
            </a:r>
            <a:r>
              <a:rPr lang="it-IT" sz="1800" b="1" dirty="0" err="1">
                <a:solidFill>
                  <a:srgbClr val="4270C1"/>
                </a:solidFill>
                <a:effectLst/>
                <a:latin typeface="CenturyGothic"/>
              </a:rPr>
              <a:t>before</a:t>
            </a:r>
            <a:r>
              <a:rPr lang="it-IT" sz="1800" b="1" dirty="0">
                <a:solidFill>
                  <a:srgbClr val="4270C1"/>
                </a:solidFill>
                <a:effectLst/>
                <a:latin typeface="CenturyGothic"/>
              </a:rPr>
              <a:t> the age of 50?  CONS</a:t>
            </a:r>
            <a:r>
              <a:rPr lang="it-IT" sz="1800" b="1" dirty="0">
                <a:solidFill>
                  <a:srgbClr val="4270C1"/>
                </a:solidFill>
                <a:effectLst/>
                <a:highlight>
                  <a:srgbClr val="FFFF00"/>
                </a:highlight>
                <a:latin typeface="CenturyGothic"/>
              </a:rPr>
              <a:t>?</a:t>
            </a:r>
            <a:endParaRPr lang="it-IT" sz="3200" dirty="0">
              <a:highlight>
                <a:srgbClr val="FFFF00"/>
              </a:highlight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658AC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16B4F87-87D8-AD80-ADA9-9724337F1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570" y="1652954"/>
            <a:ext cx="2250830" cy="2605291"/>
          </a:xfrm>
          <a:prstGeom prst="rect">
            <a:avLst/>
          </a:prstGeom>
        </p:spPr>
      </p:pic>
      <p:pic>
        <p:nvPicPr>
          <p:cNvPr id="6" name="Immagine 5" descr="Immagine che contiene persona, donna, sorridente, signora&#10;&#10;Descrizione generata automaticamente">
            <a:extLst>
              <a:ext uri="{FF2B5EF4-FFF2-40B4-BE49-F238E27FC236}">
                <a16:creationId xmlns:a16="http://schemas.microsoft.com/office/drawing/2014/main" id="{5706F6A3-8336-E2D6-BCEC-263D4A91B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710" y="1652954"/>
            <a:ext cx="2041277" cy="27536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pavimento, rosso&#10;&#10;Descrizione generata automaticamente">
            <a:extLst>
              <a:ext uri="{FF2B5EF4-FFF2-40B4-BE49-F238E27FC236}">
                <a16:creationId xmlns:a16="http://schemas.microsoft.com/office/drawing/2014/main" id="{4CD89B25-96FC-A3E5-244C-7642162DF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20" y="0"/>
            <a:ext cx="5801578" cy="672821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576CBD6-214B-48F4-FDF0-8EF78FC61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604" y="35169"/>
            <a:ext cx="3739021" cy="665870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D5C1DC4-BC90-1726-C7F3-1C7F44C98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9086" y="971297"/>
            <a:ext cx="1949468" cy="347174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2EF95E0-165E-5FB8-E731-212792537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40" y="210307"/>
            <a:ext cx="9656080" cy="643738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E22E6D0-3F68-FB12-744E-05005383021D}"/>
              </a:ext>
            </a:extLst>
          </p:cNvPr>
          <p:cNvSpPr txBox="1"/>
          <p:nvPr/>
        </p:nvSpPr>
        <p:spPr>
          <a:xfrm>
            <a:off x="517932" y="5972236"/>
            <a:ext cx="6124605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70B4"/>
              </a:buClr>
              <a:buSzPts val="2200"/>
              <a:buFont typeface="Arial"/>
              <a:buNone/>
              <a:tabLst/>
              <a:defRPr/>
            </a:pPr>
            <a:r>
              <a:rPr kumimoji="0" lang="it-IT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Century Gothic"/>
              </a:rPr>
              <a:t>SURVEILLANCE: </a:t>
            </a:r>
            <a:r>
              <a:rPr lang="it-IT" sz="2200" b="1" dirty="0" err="1">
                <a:solidFill>
                  <a:srgbClr val="002060"/>
                </a:solidFill>
                <a:latin typeface="Century Gothic"/>
              </a:rPr>
              <a:t>Average</a:t>
            </a:r>
            <a:r>
              <a:rPr lang="it-IT" sz="2200" b="1" dirty="0">
                <a:solidFill>
                  <a:srgbClr val="002060"/>
                </a:solidFill>
                <a:latin typeface="Century Gothic"/>
              </a:rPr>
              <a:t> risk </a:t>
            </a:r>
            <a:r>
              <a:rPr lang="it-IT" sz="2200" b="1" dirty="0" err="1">
                <a:solidFill>
                  <a:srgbClr val="002060"/>
                </a:solidFill>
                <a:latin typeface="Century Gothic"/>
              </a:rPr>
              <a:t>population</a:t>
            </a:r>
            <a:endParaRPr lang="it-IT" sz="2200" b="1" dirty="0">
              <a:solidFill>
                <a:srgbClr val="002060"/>
              </a:solidFill>
              <a:latin typeface="Century Gothic"/>
              <a:sym typeface="Century Gothic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3B7F0C5-0365-A9FC-D5F7-AA33F0B1FBD3}"/>
              </a:ext>
            </a:extLst>
          </p:cNvPr>
          <p:cNvSpPr txBox="1"/>
          <p:nvPr/>
        </p:nvSpPr>
        <p:spPr>
          <a:xfrm>
            <a:off x="5349766" y="592295"/>
            <a:ext cx="56867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Century Gothic"/>
              </a:rPr>
              <a:t>SCREENING: High risk </a:t>
            </a:r>
            <a:r>
              <a:rPr kumimoji="0" lang="it-IT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Century Gothic"/>
              </a:rPr>
              <a:t>populations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96029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7EBEF67C-25F3-C7B8-FD5C-A9D5B93704A2}"/>
              </a:ext>
            </a:extLst>
          </p:cNvPr>
          <p:cNvSpPr/>
          <p:nvPr/>
        </p:nvSpPr>
        <p:spPr>
          <a:xfrm>
            <a:off x="725214" y="4235669"/>
            <a:ext cx="2764220" cy="2249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49D151E-3ABE-484C-4FF0-F6E051DDF232}"/>
              </a:ext>
            </a:extLst>
          </p:cNvPr>
          <p:cNvSpPr/>
          <p:nvPr/>
        </p:nvSpPr>
        <p:spPr>
          <a:xfrm>
            <a:off x="935421" y="4235669"/>
            <a:ext cx="2869324" cy="2372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A2A4BA8D-D03B-518E-B5CB-5931F2EEC96B}"/>
              </a:ext>
            </a:extLst>
          </p:cNvPr>
          <p:cNvSpPr/>
          <p:nvPr/>
        </p:nvSpPr>
        <p:spPr>
          <a:xfrm>
            <a:off x="509752" y="1739463"/>
            <a:ext cx="2869324" cy="2372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8DFCFC7F-609E-105B-04F6-554226A98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05" y="1693469"/>
            <a:ext cx="3441700" cy="3149600"/>
          </a:xfrm>
          <a:prstGeom prst="rect">
            <a:avLst/>
          </a:prstGeom>
        </p:spPr>
      </p:pic>
      <p:pic>
        <p:nvPicPr>
          <p:cNvPr id="22" name="Immagine 21" descr="Immagine che contiene testo&#10;&#10;Descrizione generata automaticamente">
            <a:extLst>
              <a:ext uri="{FF2B5EF4-FFF2-40B4-BE49-F238E27FC236}">
                <a16:creationId xmlns:a16="http://schemas.microsoft.com/office/drawing/2014/main" id="{1D035D25-92BA-3C18-6241-33E9386F5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05" y="1885042"/>
            <a:ext cx="9749481" cy="4751329"/>
          </a:xfrm>
          <a:prstGeom prst="rect">
            <a:avLst/>
          </a:prstGeom>
        </p:spPr>
      </p:pic>
      <p:pic>
        <p:nvPicPr>
          <p:cNvPr id="24" name="Immagine 23" descr="Immagine che contiene testo&#10;&#10;Descrizione generata automaticamente">
            <a:extLst>
              <a:ext uri="{FF2B5EF4-FFF2-40B4-BE49-F238E27FC236}">
                <a16:creationId xmlns:a16="http://schemas.microsoft.com/office/drawing/2014/main" id="{49FE4EC0-F0DF-5F65-A62E-A9C53C855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04" y="80399"/>
            <a:ext cx="6018987" cy="182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35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7EBEF67C-25F3-C7B8-FD5C-A9D5B93704A2}"/>
              </a:ext>
            </a:extLst>
          </p:cNvPr>
          <p:cNvSpPr/>
          <p:nvPr/>
        </p:nvSpPr>
        <p:spPr>
          <a:xfrm>
            <a:off x="725214" y="4235669"/>
            <a:ext cx="2764220" cy="2249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49D151E-3ABE-484C-4FF0-F6E051DDF232}"/>
              </a:ext>
            </a:extLst>
          </p:cNvPr>
          <p:cNvSpPr/>
          <p:nvPr/>
        </p:nvSpPr>
        <p:spPr>
          <a:xfrm>
            <a:off x="935421" y="4235669"/>
            <a:ext cx="2869324" cy="2372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A2A4BA8D-D03B-518E-B5CB-5931F2EEC96B}"/>
              </a:ext>
            </a:extLst>
          </p:cNvPr>
          <p:cNvSpPr/>
          <p:nvPr/>
        </p:nvSpPr>
        <p:spPr>
          <a:xfrm>
            <a:off x="509752" y="1739463"/>
            <a:ext cx="2869324" cy="2372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8DFCFC7F-609E-105B-04F6-554226A98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05" y="1693469"/>
            <a:ext cx="3441700" cy="3149600"/>
          </a:xfrm>
          <a:prstGeom prst="rect">
            <a:avLst/>
          </a:prstGeom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5D8936FE-849F-0AC9-1858-351DE0659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69" y="1302595"/>
            <a:ext cx="11256579" cy="32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83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7EBEF67C-25F3-C7B8-FD5C-A9D5B93704A2}"/>
              </a:ext>
            </a:extLst>
          </p:cNvPr>
          <p:cNvSpPr/>
          <p:nvPr/>
        </p:nvSpPr>
        <p:spPr>
          <a:xfrm>
            <a:off x="725214" y="4235669"/>
            <a:ext cx="2764220" cy="2249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49D151E-3ABE-484C-4FF0-F6E051DDF232}"/>
              </a:ext>
            </a:extLst>
          </p:cNvPr>
          <p:cNvSpPr/>
          <p:nvPr/>
        </p:nvSpPr>
        <p:spPr>
          <a:xfrm>
            <a:off x="935421" y="4235669"/>
            <a:ext cx="2869324" cy="2372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A2A4BA8D-D03B-518E-B5CB-5931F2EEC96B}"/>
              </a:ext>
            </a:extLst>
          </p:cNvPr>
          <p:cNvSpPr/>
          <p:nvPr/>
        </p:nvSpPr>
        <p:spPr>
          <a:xfrm>
            <a:off x="509752" y="1739463"/>
            <a:ext cx="2869324" cy="2372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8DFCFC7F-609E-105B-04F6-554226A98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05" y="1693469"/>
            <a:ext cx="3441700" cy="3149600"/>
          </a:xfrm>
          <a:prstGeom prst="rect">
            <a:avLst/>
          </a:prstGeom>
        </p:spPr>
      </p:pic>
      <p:pic>
        <p:nvPicPr>
          <p:cNvPr id="24" name="Immagine 23" descr="Immagine che contiene testo&#10;&#10;Descrizione generata automaticamente">
            <a:extLst>
              <a:ext uri="{FF2B5EF4-FFF2-40B4-BE49-F238E27FC236}">
                <a16:creationId xmlns:a16="http://schemas.microsoft.com/office/drawing/2014/main" id="{49FE4EC0-F0DF-5F65-A62E-A9C53C855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52" y="116654"/>
            <a:ext cx="5319558" cy="1611258"/>
          </a:xfrm>
          <a:prstGeom prst="rect">
            <a:avLst/>
          </a:prstGeom>
        </p:spPr>
      </p:pic>
      <p:pic>
        <p:nvPicPr>
          <p:cNvPr id="3" name="Immagine 2" descr="Immagine che contiene tavolo&#10;&#10;Descrizione generata automaticamente">
            <a:extLst>
              <a:ext uri="{FF2B5EF4-FFF2-40B4-BE49-F238E27FC236}">
                <a16:creationId xmlns:a16="http://schemas.microsoft.com/office/drawing/2014/main" id="{0AB8A154-A646-5977-DF97-73736545F5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752" y="1727912"/>
            <a:ext cx="6823693" cy="503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13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7EBEF67C-25F3-C7B8-FD5C-A9D5B93704A2}"/>
              </a:ext>
            </a:extLst>
          </p:cNvPr>
          <p:cNvSpPr/>
          <p:nvPr/>
        </p:nvSpPr>
        <p:spPr>
          <a:xfrm>
            <a:off x="725214" y="4235669"/>
            <a:ext cx="2764220" cy="2249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49D151E-3ABE-484C-4FF0-F6E051DDF232}"/>
              </a:ext>
            </a:extLst>
          </p:cNvPr>
          <p:cNvSpPr/>
          <p:nvPr/>
        </p:nvSpPr>
        <p:spPr>
          <a:xfrm>
            <a:off x="935421" y="4235669"/>
            <a:ext cx="2869324" cy="2372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A2A4BA8D-D03B-518E-B5CB-5931F2EEC96B}"/>
              </a:ext>
            </a:extLst>
          </p:cNvPr>
          <p:cNvSpPr/>
          <p:nvPr/>
        </p:nvSpPr>
        <p:spPr>
          <a:xfrm>
            <a:off x="509752" y="1739463"/>
            <a:ext cx="2869324" cy="2372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8DFCFC7F-609E-105B-04F6-554226A98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05" y="1693469"/>
            <a:ext cx="3441700" cy="3149600"/>
          </a:xfrm>
          <a:prstGeom prst="rect">
            <a:avLst/>
          </a:prstGeom>
        </p:spPr>
      </p:pic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1F1D21FC-0F39-B78F-2BC0-8D3C777D4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52" y="413735"/>
            <a:ext cx="10478530" cy="510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93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7EBEF67C-25F3-C7B8-FD5C-A9D5B93704A2}"/>
              </a:ext>
            </a:extLst>
          </p:cNvPr>
          <p:cNvSpPr/>
          <p:nvPr/>
        </p:nvSpPr>
        <p:spPr>
          <a:xfrm>
            <a:off x="725214" y="4235669"/>
            <a:ext cx="2764220" cy="2249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49D151E-3ABE-484C-4FF0-F6E051DDF232}"/>
              </a:ext>
            </a:extLst>
          </p:cNvPr>
          <p:cNvSpPr/>
          <p:nvPr/>
        </p:nvSpPr>
        <p:spPr>
          <a:xfrm>
            <a:off x="935421" y="4235669"/>
            <a:ext cx="2869324" cy="2372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A2A4BA8D-D03B-518E-B5CB-5931F2EEC96B}"/>
              </a:ext>
            </a:extLst>
          </p:cNvPr>
          <p:cNvSpPr/>
          <p:nvPr/>
        </p:nvSpPr>
        <p:spPr>
          <a:xfrm>
            <a:off x="509752" y="1739463"/>
            <a:ext cx="2869324" cy="2372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8DFCFC7F-609E-105B-04F6-554226A98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05" y="1693469"/>
            <a:ext cx="3441700" cy="3149600"/>
          </a:xfrm>
          <a:prstGeom prst="rect">
            <a:avLst/>
          </a:prstGeom>
        </p:spPr>
      </p:pic>
      <p:pic>
        <p:nvPicPr>
          <p:cNvPr id="3" name="Immagine 2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EB7653C3-3956-6810-64A0-286739302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71122"/>
            <a:ext cx="12192000" cy="331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08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173</Words>
  <Application>Microsoft Office PowerPoint</Application>
  <PresentationFormat>Widescreen</PresentationFormat>
  <Paragraphs>28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Calibri</vt:lpstr>
      <vt:lpstr>CenturyGothic</vt:lpstr>
      <vt:lpstr>Century Gothic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Anna Giersz</dc:creator>
  <cp:lastModifiedBy>Marianna Vitaloni</cp:lastModifiedBy>
  <cp:revision>6</cp:revision>
  <dcterms:created xsi:type="dcterms:W3CDTF">2022-10-25T17:01:40Z</dcterms:created>
  <dcterms:modified xsi:type="dcterms:W3CDTF">2022-11-30T07:27:34Z</dcterms:modified>
</cp:coreProperties>
</file>